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12"/>
  </p:notesMasterIdLst>
  <p:handoutMasterIdLst>
    <p:handoutMasterId r:id="rId13"/>
  </p:handoutMasterIdLst>
  <p:sldIdLst>
    <p:sldId id="474" r:id="rId6"/>
    <p:sldId id="536" r:id="rId7"/>
    <p:sldId id="508" r:id="rId8"/>
    <p:sldId id="537" r:id="rId9"/>
    <p:sldId id="498" r:id="rId10"/>
    <p:sldId id="471" r:id="rId11"/>
  </p:sldIdLst>
  <p:sldSz cx="9906000" cy="6858000" type="A4"/>
  <p:notesSz cx="6858000" cy="9144000"/>
  <p:embeddedFontLst>
    <p:embeddedFont>
      <p:font typeface="Roboto" panose="02000000000000000000" pitchFamily="2" charset="0"/>
      <p:regular r:id="rId14"/>
      <p:bold r:id="rId15"/>
      <p:italic r:id="rId16"/>
      <p:boldItalic r:id="rId17"/>
    </p:embeddedFont>
    <p:embeddedFont>
      <p:font typeface="United Curriculum" panose="020B060402020202020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A7632-071C-4311-9B5E-BDF1D76673F2}">
          <p14:sldIdLst>
            <p14:sldId id="474"/>
          </p14:sldIdLst>
        </p14:section>
        <p14:section name="1. Intent" id="{9B49D324-4001-4F3B-9F68-9BE5674944EA}">
          <p14:sldIdLst>
            <p14:sldId id="536"/>
            <p14:sldId id="508"/>
            <p14:sldId id="537"/>
            <p14:sldId id="498"/>
            <p14:sldId id="471"/>
          </p14:sldIdLst>
        </p14:section>
        <p14:section name="Implementation" id="{3101337B-B754-4464-AD59-7CE5434B7AA3}">
          <p14:sldIdLst/>
        </p14:section>
        <p14:section name="Impact" id="{148EBCE6-395E-4809-B5AF-5278FFBE709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442"/>
    <a:srgbClr val="BACF87"/>
    <a:srgbClr val="8262A6"/>
    <a:srgbClr val="3E9C64"/>
    <a:srgbClr val="D55D5D"/>
    <a:srgbClr val="E6E6E6"/>
    <a:srgbClr val="000000"/>
    <a:srgbClr val="C2C2C2"/>
    <a:srgbClr val="B4A1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018"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Lynch" userId="c3f7c6dabc58daa4" providerId="LiveId" clId="{3FA16F7F-15CE-4CF0-8F6E-E24B4643AF09}"/>
    <pc:docChg chg="delSld modSection">
      <pc:chgData name="John Lynch" userId="c3f7c6dabc58daa4" providerId="LiveId" clId="{3FA16F7F-15CE-4CF0-8F6E-E24B4643AF09}" dt="2026-06-22T11:13:40.378" v="1" actId="2696"/>
      <pc:docMkLst>
        <pc:docMk/>
      </pc:docMkLst>
      <pc:sldChg chg="del">
        <pc:chgData name="John Lynch" userId="c3f7c6dabc58daa4" providerId="LiveId" clId="{3FA16F7F-15CE-4CF0-8F6E-E24B4643AF09}" dt="2026-06-22T11:13:38.766" v="0" actId="2696"/>
        <pc:sldMkLst>
          <pc:docMk/>
          <pc:sldMk cId="3879984527" sldId="567"/>
        </pc:sldMkLst>
      </pc:sldChg>
      <pc:sldChg chg="del">
        <pc:chgData name="John Lynch" userId="c3f7c6dabc58daa4" providerId="LiveId" clId="{3FA16F7F-15CE-4CF0-8F6E-E24B4643AF09}" dt="2026-06-22T11:13:40.378" v="1" actId="2696"/>
        <pc:sldMkLst>
          <pc:docMk/>
          <pc:sldMk cId="852118725" sldId="5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United Curriculum" pitchFamily="2" charset="0"/>
            </a:endParaRPr>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latin typeface="United Curriculum" pitchFamily="2" charset="0"/>
              </a:rPr>
              <a:t>22/06/2026</a:t>
            </a:fld>
            <a:endParaRPr lang="en-GB">
              <a:latin typeface="United Curriculum" pitchFamily="2" charset="0"/>
            </a:endParaRPr>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United Curriculum" pitchFamily="2" charset="0"/>
            </a:endParaRPr>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latin typeface="United Curriculum" pitchFamily="2" charset="0"/>
              </a:rPr>
              <a:t>‹#›</a:t>
            </a:fld>
            <a:endParaRPr lang="en-GB">
              <a:latin typeface="United Curriculum" pitchFamily="2" charset="0"/>
            </a:endParaRPr>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nited Curriculum"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nited Curriculum" pitchFamily="2" charset="0"/>
              </a:defRPr>
            </a:lvl1pPr>
          </a:lstStyle>
          <a:p>
            <a:fld id="{C6CD3110-32D0-4452-834B-9411AA728368}" type="datetimeFigureOut">
              <a:rPr lang="en-GB" smtClean="0"/>
              <a:pPr/>
              <a:t>22/06/2026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nited Curriculum"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nited Curriculum" pitchFamily="2" charset="0"/>
              </a:defRPr>
            </a:lvl1pPr>
          </a:lstStyle>
          <a:p>
            <a:fld id="{22CF7F3D-A76E-462C-91BC-6AD2B2EFE72A}" type="slidenum">
              <a:rPr lang="en-GB" smtClean="0"/>
              <a:pPr/>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nited Curriculum" pitchFamily="2" charset="0"/>
        <a:ea typeface="+mn-ea"/>
        <a:cs typeface="+mn-cs"/>
      </a:defRPr>
    </a:lvl1pPr>
    <a:lvl2pPr marL="457200" algn="l" defTabSz="914400" rtl="0" eaLnBrk="1" latinLnBrk="0" hangingPunct="1">
      <a:defRPr sz="1200" kern="1200">
        <a:solidFill>
          <a:schemeClr val="tx1"/>
        </a:solidFill>
        <a:latin typeface="United Curriculum" pitchFamily="2" charset="0"/>
        <a:ea typeface="+mn-ea"/>
        <a:cs typeface="+mn-cs"/>
      </a:defRPr>
    </a:lvl2pPr>
    <a:lvl3pPr marL="914400" algn="l" defTabSz="914400" rtl="0" eaLnBrk="1" latinLnBrk="0" hangingPunct="1">
      <a:defRPr sz="1200" kern="1200">
        <a:solidFill>
          <a:schemeClr val="tx1"/>
        </a:solidFill>
        <a:latin typeface="United Curriculum" pitchFamily="2" charset="0"/>
        <a:ea typeface="+mn-ea"/>
        <a:cs typeface="+mn-cs"/>
      </a:defRPr>
    </a:lvl3pPr>
    <a:lvl4pPr marL="1371600" algn="l" defTabSz="914400" rtl="0" eaLnBrk="1" latinLnBrk="0" hangingPunct="1">
      <a:defRPr sz="1200" kern="1200">
        <a:solidFill>
          <a:schemeClr val="tx1"/>
        </a:solidFill>
        <a:latin typeface="United Curriculum" pitchFamily="2" charset="0"/>
        <a:ea typeface="+mn-ea"/>
        <a:cs typeface="+mn-cs"/>
      </a:defRPr>
    </a:lvl4pPr>
    <a:lvl5pPr marL="1828800" algn="l" defTabSz="914400" rtl="0" eaLnBrk="1" latinLnBrk="0" hangingPunct="1">
      <a:defRPr sz="1200" kern="1200">
        <a:solidFill>
          <a:schemeClr val="tx1"/>
        </a:solidFill>
        <a:latin typeface="United Curriculum"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pPr/>
              <a:t>2</a:t>
            </a:fld>
            <a:endParaRPr lang="en-GB"/>
          </a:p>
        </p:txBody>
      </p:sp>
    </p:spTree>
    <p:extLst>
      <p:ext uri="{BB962C8B-B14F-4D97-AF65-F5344CB8AC3E}">
        <p14:creationId xmlns:p14="http://schemas.microsoft.com/office/powerpoint/2010/main" val="26346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pPr/>
              <a:t>3</a:t>
            </a:fld>
            <a:endParaRPr lang="en-GB"/>
          </a:p>
        </p:txBody>
      </p:sp>
    </p:spTree>
    <p:extLst>
      <p:ext uri="{BB962C8B-B14F-4D97-AF65-F5344CB8AC3E}">
        <p14:creationId xmlns:p14="http://schemas.microsoft.com/office/powerpoint/2010/main" val="283619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pPr/>
              <a:t>4</a:t>
            </a:fld>
            <a:endParaRPr lang="en-GB"/>
          </a:p>
        </p:txBody>
      </p:sp>
    </p:spTree>
    <p:extLst>
      <p:ext uri="{BB962C8B-B14F-4D97-AF65-F5344CB8AC3E}">
        <p14:creationId xmlns:p14="http://schemas.microsoft.com/office/powerpoint/2010/main" val="2368649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5134807-1440-4D32-B320-71EBCBC4F4C2}"/>
              </a:ext>
            </a:extLst>
          </p:cNvPr>
          <p:cNvSpPr/>
          <p:nvPr userDrawn="1"/>
        </p:nvSpPr>
        <p:spPr>
          <a:xfrm>
            <a:off x="0" y="1421786"/>
            <a:ext cx="8641128" cy="547046"/>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endParaRPr lang="en-GB">
              <a:solidFill>
                <a:srgbClr val="565656"/>
              </a:solidFill>
              <a:latin typeface="Roboto" panose="02000000000000000000" pitchFamily="2" charset="0"/>
              <a:ea typeface="Roboto" panose="02000000000000000000" pitchFamily="2" charset="0"/>
            </a:endParaRPr>
          </a:p>
        </p:txBody>
      </p:sp>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United Curriculum" pitchFamily="2" charset="0"/>
            </a:endParaRPr>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240792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For Teachers</a:t>
            </a:r>
            <a:endParaRPr lang="en-GB" sz="2400" b="1">
              <a:solidFill>
                <a:srgbClr val="FFFFFF"/>
              </a:solidFill>
              <a:latin typeface="United Curriculum" pitchFamily="2" charset="0"/>
              <a:ea typeface="Roboto Slab"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31353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8" name="Group 17">
            <a:extLst>
              <a:ext uri="{FF2B5EF4-FFF2-40B4-BE49-F238E27FC236}">
                <a16:creationId xmlns:a16="http://schemas.microsoft.com/office/drawing/2014/main" id="{BF8646E9-43D6-45C7-8C22-76F0D7C14D3E}"/>
              </a:ext>
            </a:extLst>
          </p:cNvPr>
          <p:cNvGrpSpPr/>
          <p:nvPr userDrawn="1"/>
        </p:nvGrpSpPr>
        <p:grpSpPr>
          <a:xfrm>
            <a:off x="8354347" y="-8877"/>
            <a:ext cx="1065321" cy="748952"/>
            <a:chOff x="8354346" y="-8675"/>
            <a:chExt cx="1065321" cy="748952"/>
          </a:xfrm>
        </p:grpSpPr>
        <p:sp>
          <p:nvSpPr>
            <p:cNvPr id="20" name="Freeform: Shape 19">
              <a:extLst>
                <a:ext uri="{FF2B5EF4-FFF2-40B4-BE49-F238E27FC236}">
                  <a16:creationId xmlns:a16="http://schemas.microsoft.com/office/drawing/2014/main" id="{A510F826-8970-41E5-903D-0FDDF258990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1" name="Oval 20">
              <a:extLst>
                <a:ext uri="{FF2B5EF4-FFF2-40B4-BE49-F238E27FC236}">
                  <a16:creationId xmlns:a16="http://schemas.microsoft.com/office/drawing/2014/main" id="{B173A68A-501C-4A96-A2CC-E6E8E6ABDF7F}"/>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8" name="Oval 27">
              <a:extLst>
                <a:ext uri="{FF2B5EF4-FFF2-40B4-BE49-F238E27FC236}">
                  <a16:creationId xmlns:a16="http://schemas.microsoft.com/office/drawing/2014/main" id="{0FEBCFD7-FC06-48CF-9730-29FC33C4053B}"/>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3" name="Picture 2" descr="A fork and knife crossed&#10;&#10;Description automatically generated with medium confidence">
            <a:extLst>
              <a:ext uri="{FF2B5EF4-FFF2-40B4-BE49-F238E27FC236}">
                <a16:creationId xmlns:a16="http://schemas.microsoft.com/office/drawing/2014/main" id="{81C868F7-96B7-C2EA-6FD1-30B7B773BB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1193" y="167319"/>
            <a:ext cx="323574" cy="435555"/>
          </a:xfrm>
          <a:prstGeom prst="rect">
            <a:avLst/>
          </a:prstGeom>
        </p:spPr>
      </p:pic>
    </p:spTree>
    <p:extLst>
      <p:ext uri="{BB962C8B-B14F-4D97-AF65-F5344CB8AC3E}">
        <p14:creationId xmlns:p14="http://schemas.microsoft.com/office/powerpoint/2010/main" val="186290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5" name="Group 24">
            <a:extLst>
              <a:ext uri="{FF2B5EF4-FFF2-40B4-BE49-F238E27FC236}">
                <a16:creationId xmlns:a16="http://schemas.microsoft.com/office/drawing/2014/main" id="{A398E2E9-2703-40C4-AC80-6AF1FC76FBE7}"/>
              </a:ext>
            </a:extLst>
          </p:cNvPr>
          <p:cNvGrpSpPr/>
          <p:nvPr userDrawn="1"/>
        </p:nvGrpSpPr>
        <p:grpSpPr>
          <a:xfrm>
            <a:off x="8354347" y="-8877"/>
            <a:ext cx="1065321" cy="748952"/>
            <a:chOff x="8354346" y="-8675"/>
            <a:chExt cx="1065321" cy="748952"/>
          </a:xfrm>
        </p:grpSpPr>
        <p:sp>
          <p:nvSpPr>
            <p:cNvPr id="27" name="Freeform: Shape 26">
              <a:extLst>
                <a:ext uri="{FF2B5EF4-FFF2-40B4-BE49-F238E27FC236}">
                  <a16:creationId xmlns:a16="http://schemas.microsoft.com/office/drawing/2014/main" id="{87497CD7-2AE6-48E0-88B1-778F163DA985}"/>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8" name="Oval 27">
              <a:extLst>
                <a:ext uri="{FF2B5EF4-FFF2-40B4-BE49-F238E27FC236}">
                  <a16:creationId xmlns:a16="http://schemas.microsoft.com/office/drawing/2014/main" id="{29855260-8F52-4376-B8D9-C2BF874DABC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33" name="Oval 32">
              <a:extLst>
                <a:ext uri="{FF2B5EF4-FFF2-40B4-BE49-F238E27FC236}">
                  <a16:creationId xmlns:a16="http://schemas.microsoft.com/office/drawing/2014/main" id="{226171A1-A53C-4BBD-846F-B57E343DFC62}"/>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3" name="Picture 2" descr="A fork and knife crossed&#10;&#10;Description automatically generated with medium confidence">
            <a:extLst>
              <a:ext uri="{FF2B5EF4-FFF2-40B4-BE49-F238E27FC236}">
                <a16:creationId xmlns:a16="http://schemas.microsoft.com/office/drawing/2014/main" id="{4974B81A-7B8B-6DD2-389A-B14D290DB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1193" y="167319"/>
            <a:ext cx="323574" cy="435555"/>
          </a:xfrm>
          <a:prstGeom prst="rect">
            <a:avLst/>
          </a:prstGeom>
        </p:spPr>
      </p:pic>
    </p:spTree>
    <p:extLst>
      <p:ext uri="{BB962C8B-B14F-4D97-AF65-F5344CB8AC3E}">
        <p14:creationId xmlns:p14="http://schemas.microsoft.com/office/powerpoint/2010/main" val="180088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0" name="Group 19">
            <a:extLst>
              <a:ext uri="{FF2B5EF4-FFF2-40B4-BE49-F238E27FC236}">
                <a16:creationId xmlns:a16="http://schemas.microsoft.com/office/drawing/2014/main" id="{A18BF527-09C2-42EE-81E3-F8EF505748A2}"/>
              </a:ext>
            </a:extLst>
          </p:cNvPr>
          <p:cNvGrpSpPr/>
          <p:nvPr userDrawn="1"/>
        </p:nvGrpSpPr>
        <p:grpSpPr>
          <a:xfrm>
            <a:off x="8354347" y="-8877"/>
            <a:ext cx="1065321" cy="748952"/>
            <a:chOff x="8354346" y="-8675"/>
            <a:chExt cx="1065321" cy="748952"/>
          </a:xfrm>
        </p:grpSpPr>
        <p:sp>
          <p:nvSpPr>
            <p:cNvPr id="22" name="Freeform: Shape 21">
              <a:extLst>
                <a:ext uri="{FF2B5EF4-FFF2-40B4-BE49-F238E27FC236}">
                  <a16:creationId xmlns:a16="http://schemas.microsoft.com/office/drawing/2014/main" id="{26691410-49B6-42DB-B98B-72B548183FC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3" name="Oval 22">
              <a:extLst>
                <a:ext uri="{FF2B5EF4-FFF2-40B4-BE49-F238E27FC236}">
                  <a16:creationId xmlns:a16="http://schemas.microsoft.com/office/drawing/2014/main" id="{01DF27CD-916D-4A10-994E-A299109335AA}"/>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30" name="Oval 29">
              <a:extLst>
                <a:ext uri="{FF2B5EF4-FFF2-40B4-BE49-F238E27FC236}">
                  <a16:creationId xmlns:a16="http://schemas.microsoft.com/office/drawing/2014/main" id="{B3C43CBD-E9BF-4C1C-9FBA-71B17CBE98D1}"/>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3" name="Picture 2" descr="A fork and knife crossed&#10;&#10;Description automatically generated with medium confidence">
            <a:extLst>
              <a:ext uri="{FF2B5EF4-FFF2-40B4-BE49-F238E27FC236}">
                <a16:creationId xmlns:a16="http://schemas.microsoft.com/office/drawing/2014/main" id="{C651CE9E-0CA4-DA8C-CFED-3B9BF3B50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1193" y="167319"/>
            <a:ext cx="323574" cy="435555"/>
          </a:xfrm>
          <a:prstGeom prst="rect">
            <a:avLst/>
          </a:prstGeom>
        </p:spPr>
      </p:pic>
    </p:spTree>
    <p:extLst>
      <p:ext uri="{BB962C8B-B14F-4D97-AF65-F5344CB8AC3E}">
        <p14:creationId xmlns:p14="http://schemas.microsoft.com/office/powerpoint/2010/main" val="303043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United Curriculum" panose="020B0604020202020204" charset="0"/>
            </a:endParaRPr>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5597236"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dirty="0">
                <a:solidFill>
                  <a:srgbClr val="FFFFFF"/>
                </a:solidFill>
                <a:latin typeface="United Curriculum" panose="020B0604020202020204" charset="0"/>
                <a:ea typeface="Roboto Slab" pitchFamily="2" charset="0"/>
              </a:rPr>
              <a:t>Information for school websites</a:t>
            </a:r>
            <a:endParaRPr lang="en-GB" sz="2400" b="1" dirty="0">
              <a:solidFill>
                <a:srgbClr val="FFFFFF"/>
              </a:solidFill>
              <a:latin typeface="United Curriculum" panose="020B0604020202020204"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1" y="1420852"/>
            <a:ext cx="6021976"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2924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4" y="186280"/>
            <a:ext cx="770252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386319"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254229" y="-433098"/>
            <a:ext cx="748952" cy="159739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99410" y="103618"/>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sp>
        <p:nvSpPr>
          <p:cNvPr id="2" name="Oval 1">
            <a:extLst>
              <a:ext uri="{FF2B5EF4-FFF2-40B4-BE49-F238E27FC236}">
                <a16:creationId xmlns:a16="http://schemas.microsoft.com/office/drawing/2014/main" id="{EB8327A5-457F-85C2-D67B-0540EF614D2A}"/>
              </a:ext>
            </a:extLst>
          </p:cNvPr>
          <p:cNvSpPr/>
          <p:nvPr userDrawn="1"/>
        </p:nvSpPr>
        <p:spPr>
          <a:xfrm>
            <a:off x="8003958" y="103407"/>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0307" y="168699"/>
            <a:ext cx="308090" cy="434175"/>
          </a:xfrm>
          <a:prstGeom prst="rect">
            <a:avLst/>
          </a:prstGeom>
        </p:spPr>
      </p:pic>
      <p:pic>
        <p:nvPicPr>
          <p:cNvPr id="3" name="Picture 2" descr="A fork and knife crossed&#10;&#10;Description automatically generated with medium confidence">
            <a:extLst>
              <a:ext uri="{FF2B5EF4-FFF2-40B4-BE49-F238E27FC236}">
                <a16:creationId xmlns:a16="http://schemas.microsoft.com/office/drawing/2014/main" id="{05492282-1CA7-68ED-CFE4-B87FF45199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0151" y="167319"/>
            <a:ext cx="323574" cy="435555"/>
          </a:xfrm>
          <a:prstGeom prst="rect">
            <a:avLst/>
          </a:prstGeom>
        </p:spPr>
      </p:pic>
    </p:spTree>
    <p:extLst>
      <p:ext uri="{BB962C8B-B14F-4D97-AF65-F5344CB8AC3E}">
        <p14:creationId xmlns:p14="http://schemas.microsoft.com/office/powerpoint/2010/main" val="426371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0" name="Group 19">
            <a:extLst>
              <a:ext uri="{FF2B5EF4-FFF2-40B4-BE49-F238E27FC236}">
                <a16:creationId xmlns:a16="http://schemas.microsoft.com/office/drawing/2014/main" id="{F7B5E250-8CA8-4032-8BDA-0D36F96F66E5}"/>
              </a:ext>
            </a:extLst>
          </p:cNvPr>
          <p:cNvGrpSpPr/>
          <p:nvPr userDrawn="1"/>
        </p:nvGrpSpPr>
        <p:grpSpPr>
          <a:xfrm>
            <a:off x="8354347" y="-8877"/>
            <a:ext cx="1065321" cy="748952"/>
            <a:chOff x="7607201" y="-8675"/>
            <a:chExt cx="1065321" cy="748952"/>
          </a:xfrm>
        </p:grpSpPr>
        <p:grpSp>
          <p:nvGrpSpPr>
            <p:cNvPr id="21" name="Group 20">
              <a:extLst>
                <a:ext uri="{FF2B5EF4-FFF2-40B4-BE49-F238E27FC236}">
                  <a16:creationId xmlns:a16="http://schemas.microsoft.com/office/drawing/2014/main" id="{E8D28F58-D3C9-4831-A6A2-45D69F5FF99D}"/>
                </a:ext>
              </a:extLst>
            </p:cNvPr>
            <p:cNvGrpSpPr/>
            <p:nvPr userDrawn="1"/>
          </p:nvGrpSpPr>
          <p:grpSpPr>
            <a:xfrm>
              <a:off x="7607201" y="-8675"/>
              <a:ext cx="1065321" cy="748952"/>
              <a:chOff x="8354346" y="-8675"/>
              <a:chExt cx="1065321" cy="748952"/>
            </a:xfrm>
          </p:grpSpPr>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5" name="Oval 24">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43" y="177214"/>
              <a:ext cx="308090" cy="434175"/>
            </a:xfrm>
            <a:prstGeom prst="rect">
              <a:avLst/>
            </a:prstGeom>
          </p:spPr>
        </p:pic>
      </p:grpSp>
    </p:spTree>
    <p:extLst>
      <p:ext uri="{BB962C8B-B14F-4D97-AF65-F5344CB8AC3E}">
        <p14:creationId xmlns:p14="http://schemas.microsoft.com/office/powerpoint/2010/main" val="279341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214F1C22-52D8-417E-8356-B1757BFD5ACC}"/>
              </a:ext>
            </a:extLst>
          </p:cNvPr>
          <p:cNvGrpSpPr/>
          <p:nvPr userDrawn="1"/>
        </p:nvGrpSpPr>
        <p:grpSpPr>
          <a:xfrm>
            <a:off x="8354347" y="-8877"/>
            <a:ext cx="1065321" cy="748952"/>
            <a:chOff x="7607201" y="-8675"/>
            <a:chExt cx="1065321" cy="748952"/>
          </a:xfrm>
        </p:grpSpPr>
        <p:grpSp>
          <p:nvGrpSpPr>
            <p:cNvPr id="18" name="Group 17">
              <a:extLst>
                <a:ext uri="{FF2B5EF4-FFF2-40B4-BE49-F238E27FC236}">
                  <a16:creationId xmlns:a16="http://schemas.microsoft.com/office/drawing/2014/main" id="{BF8646E9-43D6-45C7-8C22-76F0D7C14D3E}"/>
                </a:ext>
              </a:extLst>
            </p:cNvPr>
            <p:cNvGrpSpPr/>
            <p:nvPr userDrawn="1"/>
          </p:nvGrpSpPr>
          <p:grpSpPr>
            <a:xfrm>
              <a:off x="7607201" y="-8675"/>
              <a:ext cx="1065321" cy="748952"/>
              <a:chOff x="8354346" y="-8675"/>
              <a:chExt cx="1065321" cy="748952"/>
            </a:xfrm>
          </p:grpSpPr>
          <p:sp>
            <p:nvSpPr>
              <p:cNvPr id="20" name="Freeform: Shape 19">
                <a:extLst>
                  <a:ext uri="{FF2B5EF4-FFF2-40B4-BE49-F238E27FC236}">
                    <a16:creationId xmlns:a16="http://schemas.microsoft.com/office/drawing/2014/main" id="{A510F826-8970-41E5-903D-0FDDF258990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1" name="Oval 20">
                <a:extLst>
                  <a:ext uri="{FF2B5EF4-FFF2-40B4-BE49-F238E27FC236}">
                    <a16:creationId xmlns:a16="http://schemas.microsoft.com/office/drawing/2014/main" id="{B173A68A-501C-4A96-A2CC-E6E8E6ABDF7F}"/>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8" name="Oval 27">
                <a:extLst>
                  <a:ext uri="{FF2B5EF4-FFF2-40B4-BE49-F238E27FC236}">
                    <a16:creationId xmlns:a16="http://schemas.microsoft.com/office/drawing/2014/main" id="{0FEBCFD7-FC06-48CF-9730-29FC33C4053B}"/>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19" name="Picture 18" descr="A picture containing arrow&#10;&#10;Description automatically generated">
              <a:extLst>
                <a:ext uri="{FF2B5EF4-FFF2-40B4-BE49-F238E27FC236}">
                  <a16:creationId xmlns:a16="http://schemas.microsoft.com/office/drawing/2014/main" id="{9378A883-0290-45A1-827E-E2E7E49807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43" y="177214"/>
              <a:ext cx="308090" cy="434175"/>
            </a:xfrm>
            <a:prstGeom prst="rect">
              <a:avLst/>
            </a:prstGeom>
          </p:spPr>
        </p:pic>
      </p:grpSp>
    </p:spTree>
    <p:extLst>
      <p:ext uri="{BB962C8B-B14F-4D97-AF65-F5344CB8AC3E}">
        <p14:creationId xmlns:p14="http://schemas.microsoft.com/office/powerpoint/2010/main" val="323567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4" name="Group 23">
            <a:extLst>
              <a:ext uri="{FF2B5EF4-FFF2-40B4-BE49-F238E27FC236}">
                <a16:creationId xmlns:a16="http://schemas.microsoft.com/office/drawing/2014/main" id="{6CB798AA-C932-40C7-AC4F-E98906C107E6}"/>
              </a:ext>
            </a:extLst>
          </p:cNvPr>
          <p:cNvGrpSpPr/>
          <p:nvPr userDrawn="1"/>
        </p:nvGrpSpPr>
        <p:grpSpPr>
          <a:xfrm>
            <a:off x="8354347" y="-8877"/>
            <a:ext cx="1065321" cy="748952"/>
            <a:chOff x="7607201" y="-8675"/>
            <a:chExt cx="1065321" cy="748952"/>
          </a:xfrm>
        </p:grpSpPr>
        <p:grpSp>
          <p:nvGrpSpPr>
            <p:cNvPr id="25" name="Group 24">
              <a:extLst>
                <a:ext uri="{FF2B5EF4-FFF2-40B4-BE49-F238E27FC236}">
                  <a16:creationId xmlns:a16="http://schemas.microsoft.com/office/drawing/2014/main" id="{A398E2E9-2703-40C4-AC80-6AF1FC76FBE7}"/>
                </a:ext>
              </a:extLst>
            </p:cNvPr>
            <p:cNvGrpSpPr/>
            <p:nvPr userDrawn="1"/>
          </p:nvGrpSpPr>
          <p:grpSpPr>
            <a:xfrm>
              <a:off x="7607201" y="-8675"/>
              <a:ext cx="1065321" cy="748952"/>
              <a:chOff x="8354346" y="-8675"/>
              <a:chExt cx="1065321" cy="748952"/>
            </a:xfrm>
          </p:grpSpPr>
          <p:sp>
            <p:nvSpPr>
              <p:cNvPr id="27" name="Freeform: Shape 26">
                <a:extLst>
                  <a:ext uri="{FF2B5EF4-FFF2-40B4-BE49-F238E27FC236}">
                    <a16:creationId xmlns:a16="http://schemas.microsoft.com/office/drawing/2014/main" id="{87497CD7-2AE6-48E0-88B1-778F163DA985}"/>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8" name="Oval 27">
                <a:extLst>
                  <a:ext uri="{FF2B5EF4-FFF2-40B4-BE49-F238E27FC236}">
                    <a16:creationId xmlns:a16="http://schemas.microsoft.com/office/drawing/2014/main" id="{29855260-8F52-4376-B8D9-C2BF874DABC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33" name="Oval 32">
                <a:extLst>
                  <a:ext uri="{FF2B5EF4-FFF2-40B4-BE49-F238E27FC236}">
                    <a16:creationId xmlns:a16="http://schemas.microsoft.com/office/drawing/2014/main" id="{226171A1-A53C-4BBD-846F-B57E343DFC62}"/>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26" name="Picture 25" descr="A picture containing arrow&#10;&#10;Description automatically generated">
              <a:extLst>
                <a:ext uri="{FF2B5EF4-FFF2-40B4-BE49-F238E27FC236}">
                  <a16:creationId xmlns:a16="http://schemas.microsoft.com/office/drawing/2014/main" id="{426DAB54-0843-4505-87BB-2160C55C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43" y="177214"/>
              <a:ext cx="308090" cy="434175"/>
            </a:xfrm>
            <a:prstGeom prst="rect">
              <a:avLst/>
            </a:prstGeom>
          </p:spPr>
        </p:pic>
      </p:grpSp>
    </p:spTree>
    <p:extLst>
      <p:ext uri="{BB962C8B-B14F-4D97-AF65-F5344CB8AC3E}">
        <p14:creationId xmlns:p14="http://schemas.microsoft.com/office/powerpoint/2010/main" val="249636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9" name="Group 18">
            <a:extLst>
              <a:ext uri="{FF2B5EF4-FFF2-40B4-BE49-F238E27FC236}">
                <a16:creationId xmlns:a16="http://schemas.microsoft.com/office/drawing/2014/main" id="{983C0CE2-0809-4196-932F-C80D85088D8F}"/>
              </a:ext>
            </a:extLst>
          </p:cNvPr>
          <p:cNvGrpSpPr/>
          <p:nvPr userDrawn="1"/>
        </p:nvGrpSpPr>
        <p:grpSpPr>
          <a:xfrm>
            <a:off x="8354347" y="-8877"/>
            <a:ext cx="1065321" cy="748952"/>
            <a:chOff x="7607201" y="-8675"/>
            <a:chExt cx="1065321" cy="748952"/>
          </a:xfrm>
        </p:grpSpPr>
        <p:grpSp>
          <p:nvGrpSpPr>
            <p:cNvPr id="20" name="Group 19">
              <a:extLst>
                <a:ext uri="{FF2B5EF4-FFF2-40B4-BE49-F238E27FC236}">
                  <a16:creationId xmlns:a16="http://schemas.microsoft.com/office/drawing/2014/main" id="{A18BF527-09C2-42EE-81E3-F8EF505748A2}"/>
                </a:ext>
              </a:extLst>
            </p:cNvPr>
            <p:cNvGrpSpPr/>
            <p:nvPr userDrawn="1"/>
          </p:nvGrpSpPr>
          <p:grpSpPr>
            <a:xfrm>
              <a:off x="7607201" y="-8675"/>
              <a:ext cx="1065321" cy="748952"/>
              <a:chOff x="8354346" y="-8675"/>
              <a:chExt cx="1065321" cy="748952"/>
            </a:xfrm>
          </p:grpSpPr>
          <p:sp>
            <p:nvSpPr>
              <p:cNvPr id="22" name="Freeform: Shape 21">
                <a:extLst>
                  <a:ext uri="{FF2B5EF4-FFF2-40B4-BE49-F238E27FC236}">
                    <a16:creationId xmlns:a16="http://schemas.microsoft.com/office/drawing/2014/main" id="{26691410-49B6-42DB-B98B-72B548183FC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3" name="Oval 22">
                <a:extLst>
                  <a:ext uri="{FF2B5EF4-FFF2-40B4-BE49-F238E27FC236}">
                    <a16:creationId xmlns:a16="http://schemas.microsoft.com/office/drawing/2014/main" id="{01DF27CD-916D-4A10-994E-A299109335AA}"/>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30" name="Oval 29">
                <a:extLst>
                  <a:ext uri="{FF2B5EF4-FFF2-40B4-BE49-F238E27FC236}">
                    <a16:creationId xmlns:a16="http://schemas.microsoft.com/office/drawing/2014/main" id="{B3C43CBD-E9BF-4C1C-9FBA-71B17CBE98D1}"/>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21" name="Picture 20" descr="A picture containing arrow&#10;&#10;Description automatically generated">
              <a:extLst>
                <a:ext uri="{FF2B5EF4-FFF2-40B4-BE49-F238E27FC236}">
                  <a16:creationId xmlns:a16="http://schemas.microsoft.com/office/drawing/2014/main" id="{099DA379-FE93-4723-B672-9D0BA881C3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43" y="177214"/>
              <a:ext cx="308090" cy="434175"/>
            </a:xfrm>
            <a:prstGeom prst="rect">
              <a:avLst/>
            </a:prstGeom>
          </p:spPr>
        </p:pic>
      </p:grpSp>
    </p:spTree>
    <p:extLst>
      <p:ext uri="{BB962C8B-B14F-4D97-AF65-F5344CB8AC3E}">
        <p14:creationId xmlns:p14="http://schemas.microsoft.com/office/powerpoint/2010/main" val="236652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1" name="Group 20">
            <a:extLst>
              <a:ext uri="{FF2B5EF4-FFF2-40B4-BE49-F238E27FC236}">
                <a16:creationId xmlns:a16="http://schemas.microsoft.com/office/drawing/2014/main" id="{E8D28F58-D3C9-4831-A6A2-45D69F5FF99D}"/>
              </a:ext>
            </a:extLst>
          </p:cNvPr>
          <p:cNvGrpSpPr/>
          <p:nvPr userDrawn="1"/>
        </p:nvGrpSpPr>
        <p:grpSpPr>
          <a:xfrm>
            <a:off x="8354347" y="-8877"/>
            <a:ext cx="1065321" cy="748952"/>
            <a:chOff x="8354346" y="-8675"/>
            <a:chExt cx="1065321" cy="748952"/>
          </a:xfrm>
        </p:grpSpPr>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5" name="Oval 24">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3" name="Picture 2" descr="A fork and knife crossed&#10;&#10;Description automatically generated with medium confidence">
            <a:extLst>
              <a:ext uri="{FF2B5EF4-FFF2-40B4-BE49-F238E27FC236}">
                <a16:creationId xmlns:a16="http://schemas.microsoft.com/office/drawing/2014/main" id="{91357A30-1F23-4D30-AEDD-277A942FF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1193" y="167319"/>
            <a:ext cx="323574" cy="435555"/>
          </a:xfrm>
          <a:prstGeom prst="rect">
            <a:avLst/>
          </a:prstGeom>
        </p:spPr>
      </p:pic>
    </p:spTree>
    <p:extLst>
      <p:ext uri="{BB962C8B-B14F-4D97-AF65-F5344CB8AC3E}">
        <p14:creationId xmlns:p14="http://schemas.microsoft.com/office/powerpoint/2010/main" val="2761145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United Curriculum" pitchFamily="2" charset="0"/>
            </a:endParaRPr>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United Curriculum" pitchFamily="2" charset="0"/>
            </a:endParaRPr>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United Curriculum" pitchFamily="2" charset="0"/>
              </a:endParaRPr>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2" name="Text Placeholder 2">
            <a:extLst>
              <a:ext uri="{FF2B5EF4-FFF2-40B4-BE49-F238E27FC236}">
                <a16:creationId xmlns:a16="http://schemas.microsoft.com/office/drawing/2014/main" id="{D9635793-98B5-8A87-4211-8683FD52061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anose="020B0604020202020204" charset="0"/>
                <a:cs typeface="United Curriculum" panose="020B0604020202020204" charset="0"/>
              </a:rPr>
              <a:t>United Curriculum  |  </a:t>
            </a:r>
            <a:r>
              <a:rPr lang="en-US" sz="831" b="1">
                <a:ln w="12700">
                  <a:noFill/>
                </a:ln>
                <a:solidFill>
                  <a:schemeClr val="accent1"/>
                </a:solidFill>
                <a:latin typeface="United Curriculum" panose="020B0604020202020204" charset="0"/>
                <a:cs typeface="United Curriculum" panose="020B0604020202020204" charset="0"/>
              </a:rPr>
              <a:t>Primary D&amp;T and Food</a:t>
            </a:r>
            <a:endParaRPr lang="en-GB" sz="831" b="1">
              <a:ln w="12700">
                <a:noFill/>
              </a:ln>
              <a:solidFill>
                <a:schemeClr val="accent1"/>
              </a:solidFill>
              <a:latin typeface="United Curriculum" panose="020B0604020202020204" charset="0"/>
              <a:cs typeface="United Curriculum" panose="020B0604020202020204"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79" r:id="rId1"/>
    <p:sldLayoutId id="2147483668" r:id="rId2"/>
    <p:sldLayoutId id="2147483669" r:id="rId3"/>
    <p:sldLayoutId id="2147483670" r:id="rId4"/>
    <p:sldLayoutId id="2147483671" r:id="rId5"/>
    <p:sldLayoutId id="2147483672"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rrow&#10;&#10;Description automatically generated">
            <a:extLst>
              <a:ext uri="{FF2B5EF4-FFF2-40B4-BE49-F238E27FC236}">
                <a16:creationId xmlns:a16="http://schemas.microsoft.com/office/drawing/2014/main" id="{C8D922E8-9323-467E-9BA2-DBE3F6588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053" y="3225660"/>
            <a:ext cx="1907869" cy="2688657"/>
          </a:xfrm>
          <a:prstGeom prst="rect">
            <a:avLst/>
          </a:prstGeom>
        </p:spPr>
      </p:pic>
      <p:sp>
        <p:nvSpPr>
          <p:cNvPr id="5" name="Text Placeholder 2">
            <a:extLst>
              <a:ext uri="{FF2B5EF4-FFF2-40B4-BE49-F238E27FC236}">
                <a16:creationId xmlns:a16="http://schemas.microsoft.com/office/drawing/2014/main" id="{B906EECF-9D7C-4D95-8205-7F3D18D12F12}"/>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latin typeface="United Curriculum" pitchFamily="2" charset="0"/>
                <a:ea typeface="Roboto Slab" pitchFamily="2" charset="0"/>
                <a:cs typeface="Open Sans" panose="020B0606030504020204" pitchFamily="34" charset="0"/>
              </a:rPr>
              <a:t>United Curriculum</a:t>
            </a:r>
          </a:p>
        </p:txBody>
      </p:sp>
      <p:sp>
        <p:nvSpPr>
          <p:cNvPr id="2" name="Text Placeholder 6">
            <a:extLst>
              <a:ext uri="{FF2B5EF4-FFF2-40B4-BE49-F238E27FC236}">
                <a16:creationId xmlns:a16="http://schemas.microsoft.com/office/drawing/2014/main" id="{DE69D756-BFCC-2D53-9561-6E0931DDE4F8}"/>
              </a:ext>
            </a:extLst>
          </p:cNvPr>
          <p:cNvSpPr txBox="1">
            <a:spLocks/>
          </p:cNvSpPr>
          <p:nvPr/>
        </p:nvSpPr>
        <p:spPr>
          <a:xfrm>
            <a:off x="209163" y="1559109"/>
            <a:ext cx="5642996"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D&amp;T and Food</a:t>
            </a:r>
            <a:endParaRPr lang="en-GB" sz="3200" b="0">
              <a:solidFill>
                <a:schemeClr val="tx1"/>
              </a:solidFill>
            </a:endParaRPr>
          </a:p>
        </p:txBody>
      </p:sp>
      <p:pic>
        <p:nvPicPr>
          <p:cNvPr id="4" name="Picture 3" descr="A fork and knife crossed&#10;&#10;Description automatically generated with medium confidence">
            <a:extLst>
              <a:ext uri="{FF2B5EF4-FFF2-40B4-BE49-F238E27FC236}">
                <a16:creationId xmlns:a16="http://schemas.microsoft.com/office/drawing/2014/main" id="{E2AC79C4-53A6-3081-9802-8E67EAE12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843" y="3225660"/>
            <a:ext cx="1997406" cy="2688657"/>
          </a:xfrm>
          <a:prstGeom prst="rect">
            <a:avLst/>
          </a:prstGeom>
        </p:spPr>
      </p:pic>
      <p:pic>
        <p:nvPicPr>
          <p:cNvPr id="8" name="Picture 7">
            <a:extLst>
              <a:ext uri="{FF2B5EF4-FFF2-40B4-BE49-F238E27FC236}">
                <a16:creationId xmlns:a16="http://schemas.microsoft.com/office/drawing/2014/main" id="{D3C6F015-66C2-1C13-91E9-78AE8033F004}"/>
              </a:ext>
            </a:extLst>
          </p:cNvPr>
          <p:cNvPicPr>
            <a:picLocks noChangeAspect="1"/>
          </p:cNvPicPr>
          <p:nvPr/>
        </p:nvPicPr>
        <p:blipFill>
          <a:blip r:embed="rId4"/>
          <a:stretch>
            <a:fillRect/>
          </a:stretch>
        </p:blipFill>
        <p:spPr>
          <a:xfrm>
            <a:off x="237299" y="3225660"/>
            <a:ext cx="3777603" cy="1171575"/>
          </a:xfrm>
          <a:prstGeom prst="rect">
            <a:avLst/>
          </a:prstGeom>
        </p:spPr>
      </p:pic>
    </p:spTree>
    <p:extLst>
      <p:ext uri="{BB962C8B-B14F-4D97-AF65-F5344CB8AC3E}">
        <p14:creationId xmlns:p14="http://schemas.microsoft.com/office/powerpoint/2010/main" val="5357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a:xfrm>
            <a:off x="203201" y="234234"/>
            <a:ext cx="7475983" cy="458089"/>
          </a:xfrm>
        </p:spPr>
        <p:txBody>
          <a:bodyPr/>
          <a:lstStyle/>
          <a:p>
            <a:r>
              <a:rPr lang="en-US" altLang="en-US"/>
              <a:t>United Curriculum Principles: </a:t>
            </a:r>
            <a:r>
              <a:rPr lang="en-US" altLang="en-US">
                <a:ln w="12700">
                  <a:solidFill>
                    <a:schemeClr val="accent1"/>
                  </a:solidFill>
                </a:ln>
                <a:solidFill>
                  <a:schemeClr val="accent1"/>
                </a:solidFill>
              </a:rPr>
              <a:t>DT &amp; Food</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862317"/>
            <a:ext cx="9162906" cy="307777"/>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The relationship between Design &amp; Technology</a:t>
            </a:r>
            <a:r>
              <a:rPr lang="en-GB" sz="1400" b="1">
                <a:solidFill>
                  <a:srgbClr val="000000"/>
                </a:solidFill>
                <a:latin typeface="Roboto" panose="02000000000000000000" pitchFamily="2" charset="0"/>
                <a:ea typeface="Roboto" panose="02000000000000000000" pitchFamily="2" charset="0"/>
                <a:cs typeface="Times New Roman" panose="02020603050405020304" pitchFamily="18" charset="0"/>
              </a:rPr>
              <a:t> and Food</a:t>
            </a:r>
            <a:endPar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2" name="TextBox 11">
            <a:extLst>
              <a:ext uri="{FF2B5EF4-FFF2-40B4-BE49-F238E27FC236}">
                <a16:creationId xmlns:a16="http://schemas.microsoft.com/office/drawing/2014/main" id="{3FF3BFF5-CFA1-F8BF-8EE0-18E161C0709A}"/>
              </a:ext>
            </a:extLst>
          </p:cNvPr>
          <p:cNvSpPr txBox="1"/>
          <p:nvPr/>
        </p:nvSpPr>
        <p:spPr>
          <a:xfrm>
            <a:off x="248749" y="1221087"/>
            <a:ext cx="9250358" cy="3102516"/>
          </a:xfrm>
          <a:prstGeom prst="rect">
            <a:avLst/>
          </a:prstGeom>
          <a:noFill/>
        </p:spPr>
        <p:txBody>
          <a:bodyPr wrap="square">
            <a:spAutoFit/>
          </a:bodyPr>
          <a:lstStyle/>
          <a:p>
            <a:pPr lvl="0">
              <a:lnSpc>
                <a:spcPct val="107000"/>
              </a:lnSpc>
              <a:spcAft>
                <a:spcPts val="600"/>
              </a:spcAft>
              <a:tabLst>
                <a:tab pos="457200" algn="l"/>
              </a:tabLst>
            </a:pPr>
            <a:r>
              <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The National Curriculum is clear that Cooking &amp; Nutrition is a discrete part of the Design &amp; Technology curriculum. In one strand of D&amp;T, the aims of the curriculum are to:</a:t>
            </a:r>
          </a:p>
          <a:p>
            <a:pPr marL="171450" lvl="0" indent="-171450">
              <a:lnSpc>
                <a:spcPct val="107000"/>
              </a:lnSpc>
              <a:buFont typeface="Arial" panose="020B0604020202020204" pitchFamily="34" charset="0"/>
              <a:buChar char="•"/>
              <a:tabLst>
                <a:tab pos="457200" algn="l"/>
              </a:tabLst>
            </a:pPr>
            <a:r>
              <a:rPr lang="en-US"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develop the creative, technical and practical expertise needed to perform everyday tasks confidently and to participate successfully in an increasingly technological world</a:t>
            </a:r>
          </a:p>
          <a:p>
            <a:pPr marL="171450" lvl="0" indent="-171450">
              <a:lnSpc>
                <a:spcPct val="107000"/>
              </a:lnSpc>
              <a:buFont typeface="Arial" panose="020B0604020202020204" pitchFamily="34" charset="0"/>
              <a:buChar char="•"/>
              <a:tabLst>
                <a:tab pos="457200" algn="l"/>
              </a:tabLst>
            </a:pPr>
            <a:r>
              <a:rPr lang="en-US"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build and apply a repertoire of knowledge, understanding and skills in order to design and make high-quality prototypes and products for a wide range of users</a:t>
            </a:r>
          </a:p>
          <a:p>
            <a:pPr marL="171450" lvl="0" indent="-171450">
              <a:lnSpc>
                <a:spcPct val="107000"/>
              </a:lnSpc>
              <a:spcAft>
                <a:spcPts val="600"/>
              </a:spcAft>
              <a:buFont typeface="Arial" panose="020B0604020202020204" pitchFamily="34" charset="0"/>
              <a:buChar char="•"/>
              <a:tabLst>
                <a:tab pos="457200" algn="l"/>
              </a:tabLst>
            </a:pPr>
            <a:r>
              <a:rPr lang="en-US"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critique, evaluate and test their ideas and products and the work of others.</a:t>
            </a:r>
          </a:p>
          <a:p>
            <a:pPr lvl="0">
              <a:lnSpc>
                <a:spcPct val="107000"/>
              </a:lnSpc>
              <a:spcAft>
                <a:spcPts val="600"/>
              </a:spcAft>
              <a:tabLst>
                <a:tab pos="457200" algn="l"/>
              </a:tabLst>
            </a:pPr>
            <a:r>
              <a:rPr lang="en-US" sz="1000" dirty="0">
                <a:solidFill>
                  <a:schemeClr val="bg1"/>
                </a:solidFill>
                <a:latin typeface="Roboto" panose="02000000000000000000" pitchFamily="2" charset="0"/>
                <a:ea typeface="Roboto" panose="02000000000000000000" pitchFamily="2" charset="0"/>
                <a:cs typeface="Roboto" panose="02000000000000000000" pitchFamily="2" charset="0"/>
              </a:rPr>
              <a:t>But t</a:t>
            </a:r>
            <a:r>
              <a:rPr lang="en-US"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he aim of Cooking &amp; Nutrition is distinct:</a:t>
            </a:r>
          </a:p>
          <a:p>
            <a:pPr marL="171450" lvl="0" indent="-171450">
              <a:lnSpc>
                <a:spcPct val="107000"/>
              </a:lnSpc>
              <a:spcAft>
                <a:spcPts val="600"/>
              </a:spcAft>
              <a:buFont typeface="Arial" panose="020B0604020202020204" pitchFamily="34" charset="0"/>
              <a:buChar char="•"/>
              <a:tabLst>
                <a:tab pos="457200" algn="l"/>
              </a:tabLst>
            </a:pPr>
            <a:r>
              <a:rPr lang="en-US" sz="1000" dirty="0">
                <a:solidFill>
                  <a:schemeClr val="bg1"/>
                </a:solidFill>
                <a:latin typeface="Roboto" panose="02000000000000000000" pitchFamily="2" charset="0"/>
                <a:ea typeface="Roboto" panose="02000000000000000000" pitchFamily="2" charset="0"/>
                <a:cs typeface="Roboto" panose="02000000000000000000" pitchFamily="2" charset="0"/>
              </a:rPr>
              <a:t>Understand and apply the principles of nutrition and learn how to cook.</a:t>
            </a:r>
            <a:endPar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600"/>
              </a:spcAft>
              <a:tabLst>
                <a:tab pos="457200" algn="l"/>
              </a:tabLst>
            </a:pP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The purpose of the Food strand within Design &amp; Technology is not to design dishes. While this is ultimately the skill of a chef, there is a huge amount of prerequisite knowledge that needs to be mastered before new dishes can be designed. Chefs need to know about nutrition and dietary requirements; equipment and techniques; source and characteristics of ingredients; an awareness of the principles of cooking (which Ashbee in </a:t>
            </a:r>
            <a:r>
              <a:rPr lang="en-GB" sz="1000" i="1" dirty="0">
                <a:solidFill>
                  <a:schemeClr val="bg1"/>
                </a:solidFill>
                <a:effectLst/>
                <a:latin typeface="Roboto" panose="02000000000000000000" pitchFamily="2" charset="0"/>
                <a:ea typeface="Roboto" panose="02000000000000000000" pitchFamily="2" charset="0"/>
                <a:cs typeface="Roboto" panose="02000000000000000000" pitchFamily="2" charset="0"/>
              </a:rPr>
              <a:t>Curriculum: Theory, Culture and Subject Specialisms</a:t>
            </a:r>
            <a:r>
              <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 (2021),</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 describes as bases, thickening, reduction, seasoning, layering, topping, balance, contrast etc.); and a growing knowledge of tried-and-tested recipes. The knowledge that pupils are taught in Primary school should therefore focus more on this prerequisite knowledge – the basics of cooking and nutrition – and less on the design elements of the subject.</a:t>
            </a:r>
          </a:p>
          <a:p>
            <a:pPr lvl="0">
              <a:lnSpc>
                <a:spcPct val="107000"/>
              </a:lnSpc>
              <a:spcAft>
                <a:spcPts val="600"/>
              </a:spcAft>
              <a:tabLst>
                <a:tab pos="457200" algn="l"/>
              </a:tabLst>
            </a:pPr>
            <a:r>
              <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For this reason, we have a separate set of principles for Design &amp; Technology and Food, and a separate set of sequencing documents to show how pupils </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will progress in each discipline.</a:t>
            </a:r>
            <a:endPar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B591686C-FC2A-CDEC-B2F9-A89944DFAE85}"/>
              </a:ext>
            </a:extLst>
          </p:cNvPr>
          <p:cNvSpPr txBox="1"/>
          <p:nvPr/>
        </p:nvSpPr>
        <p:spPr>
          <a:xfrm>
            <a:off x="203201" y="4463376"/>
            <a:ext cx="9162906" cy="307777"/>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The right balance of Design &amp; Technology and Food</a:t>
            </a:r>
            <a:endPar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258B2E64-470D-B305-F139-B406D19DB4D8}"/>
              </a:ext>
            </a:extLst>
          </p:cNvPr>
          <p:cNvSpPr txBox="1"/>
          <p:nvPr/>
        </p:nvSpPr>
        <p:spPr>
          <a:xfrm>
            <a:off x="248749" y="4831024"/>
            <a:ext cx="9250358" cy="1477456"/>
          </a:xfrm>
          <a:prstGeom prst="rect">
            <a:avLst/>
          </a:prstGeom>
          <a:noFill/>
        </p:spPr>
        <p:txBody>
          <a:bodyPr wrap="square">
            <a:spAutoFit/>
          </a:bodyPr>
          <a:lstStyle/>
          <a:p>
            <a:pPr lvl="0">
              <a:lnSpc>
                <a:spcPct val="107000"/>
              </a:lnSpc>
              <a:spcAft>
                <a:spcPts val="300"/>
              </a:spcAft>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Historically, schools have tended to teach Food much less frequently than the rest of D&amp;T and, when it is taught, Food has tended to include ‘design’ skills such as surveys, designing dishes. This limits the time available to explicitly teach aspects of Cooking &amp; Nutrition.</a:t>
            </a:r>
          </a:p>
          <a:p>
            <a:pPr lvl="0">
              <a:lnSpc>
                <a:spcPct val="107000"/>
              </a:lnSpc>
              <a:spcAft>
                <a:spcPts val="300"/>
              </a:spcAft>
              <a:tabLst>
                <a:tab pos="457200" algn="l"/>
              </a:tabLs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The aim of the United Curriculum for Food is to ensure that all pupils leave primary school with the ability to cook a selection of healthy dishes using a variety of techniques, and to be able to make choices about what they eat based on values like source, seasonality, and nutritional value. These life skills are even more important in the context of rising obesity and climate change.</a:t>
            </a:r>
          </a:p>
          <a:p>
            <a:pPr lvl="0">
              <a:lnSpc>
                <a:spcPct val="107000"/>
              </a:lnSpc>
              <a:spcAft>
                <a:spcPts val="300"/>
              </a:spcAft>
              <a:tabLst>
                <a:tab pos="457200" algn="l"/>
              </a:tabLs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But the practical and conceptual knowledge of Food needs to be explicitly taught and practised, and so sufficient time needs to be allocated to it. Therefore, there is one Food unit per year, and two D&amp;T units per year. This allows sufficient time for pupils to master the important Cooking &amp; Nutrition skills, while ensuring there is still time to deliver all the required D&amp;T.</a:t>
            </a:r>
            <a:endPar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7364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a:xfrm>
            <a:off x="203201" y="234234"/>
            <a:ext cx="7830456" cy="458089"/>
          </a:xfrm>
        </p:spPr>
        <p:txBody>
          <a:bodyPr/>
          <a:lstStyle/>
          <a:p>
            <a:r>
              <a:rPr lang="en-US" altLang="en-US"/>
              <a:t>United Curriculum Principles: </a:t>
            </a:r>
            <a:r>
              <a:rPr lang="en-US" altLang="en-US">
                <a:ln w="12700">
                  <a:solidFill>
                    <a:schemeClr val="accent1"/>
                  </a:solidFill>
                </a:ln>
                <a:solidFill>
                  <a:schemeClr val="accent1"/>
                </a:solidFill>
              </a:rPr>
              <a:t>D&amp;T</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936928"/>
            <a:ext cx="9162906" cy="600164"/>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The United Curriculum for Design &amp; Technology provides all children, regardless of their background, with:</a:t>
            </a: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2" name="TextBox 11">
            <a:extLst>
              <a:ext uri="{FF2B5EF4-FFF2-40B4-BE49-F238E27FC236}">
                <a16:creationId xmlns:a16="http://schemas.microsoft.com/office/drawing/2014/main" id="{3FF3BFF5-CFA1-F8BF-8EE0-18E161C0709A}"/>
              </a:ext>
            </a:extLst>
          </p:cNvPr>
          <p:cNvSpPr txBox="1"/>
          <p:nvPr/>
        </p:nvSpPr>
        <p:spPr>
          <a:xfrm>
            <a:off x="248749" y="1340088"/>
            <a:ext cx="9071810" cy="4715650"/>
          </a:xfrm>
          <a:prstGeom prst="rect">
            <a:avLst/>
          </a:prstGeom>
          <a:noFill/>
        </p:spPr>
        <p:txBody>
          <a:bodyPr wrap="square">
            <a:spAutoFit/>
          </a:bodyPr>
          <a:lstStyle/>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Substantive knowledge</a:t>
            </a: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pupils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master</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core content through the development of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conceptual knowledge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of structures, mechanisms, materials and programming </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in small steps, and the timely revisiting of this key knowledge.</a:t>
            </a: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pupils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explicitly taught and have time to master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procedural knowledge</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including craftsmanship of cutting, shaping, joining and finishing as well as engineering in focused practical tasks.</a:t>
            </a:r>
          </a:p>
          <a:p>
            <a:pPr marL="171450" lvl="0" indent="-171450">
              <a:lnSpc>
                <a:spcPct val="107000"/>
              </a:lnSpc>
              <a:spcAft>
                <a:spcPts val="300"/>
              </a:spcAft>
              <a:buFont typeface="Arial" panose="020B0604020202020204" pitchFamily="34" charset="0"/>
              <a:buChar char="•"/>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Making explicit and deliberate links to other curriculum subjects – particularly science – to ensure that pupils use and apply scientific concepts in a Design &amp; Technology setting at the appropriate time. Pupils also draw on and further develop knowledge and skills </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first taught in</a:t>
            </a: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 Mathematics, History, Computing and Art &amp; Design, due to the multi-disciplinary nature of </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Design &amp; Technology.</a:t>
            </a: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                </a:t>
            </a:r>
          </a:p>
          <a:p>
            <a:pPr>
              <a:lnSpc>
                <a:spcPct val="107000"/>
              </a:lnSpc>
              <a:spcAft>
                <a:spcPts val="300"/>
              </a:spcAf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Disciplinary knowledge:</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Reinforcing the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iterative design process </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in the heart of every unit, and allowing pupils to build their understanding and ability to apply design values gradually from EYFS to Key Stage 2 and beyond.</a:t>
            </a: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pupils know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they are designers and engineers</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who design a solution to fit a specific user and need; they are not led by outcomes. Pupils should be encouraged to design products using all of the knowledge they have developed across the curriculum.</a:t>
            </a:r>
          </a:p>
          <a:p>
            <a:pPr marL="171450" lvl="0" indent="-171450">
              <a:lnSpc>
                <a:spcPct val="107000"/>
              </a:lnSpc>
              <a:spcAft>
                <a:spcPts val="300"/>
              </a:spcAft>
              <a:buFont typeface="Arial" panose="020B0604020202020204" pitchFamily="34" charset="0"/>
              <a:buChar char="•"/>
              <a:tabLst>
                <a:tab pos="457200" algn="l"/>
              </a:tabLst>
            </a:pP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Explicitly teaching</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ways of designing, ways of generating ideas and ways of identifying user needs, to give pupils the tools they need to thrive as designers of the future.</a:t>
            </a:r>
          </a:p>
          <a:p>
            <a:pPr lvl="0">
              <a:lnSpc>
                <a:spcPct val="107000"/>
              </a:lnSpc>
              <a:spcAft>
                <a:spcPts val="300"/>
              </a:spcAft>
              <a:tabLst>
                <a:tab pos="457200" algn="l"/>
              </a:tabLs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Curiosity and excitement about the possibilities offered by Design &amp; Technology:</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all pupils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can see themselves reflected </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in the Design &amp; Technology curriculum, by exploring the contributions made by a wide range of designers, past and present.</a:t>
            </a:r>
            <a:endPar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Opportunities to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develop character</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by understanding the difficulties faced by those designers and seeing how characteristics such as resilience and risk taking contributed towards success.</a:t>
            </a:r>
            <a:endPar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Understanding the contribution that design and technology makes to creativity, culture, wealth and the well-being of </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a</a:t>
            </a: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 nation and that </a:t>
            </a:r>
            <a:r>
              <a:rPr lang="en-GB" sz="1000" b="1">
                <a:solidFill>
                  <a:schemeClr val="bg1"/>
                </a:solidFill>
                <a:effectLst/>
                <a:latin typeface="Roboto" panose="02000000000000000000" pitchFamily="2" charset="0"/>
                <a:ea typeface="Roboto" panose="02000000000000000000" pitchFamily="2" charset="0"/>
                <a:cs typeface="Roboto" panose="02000000000000000000" pitchFamily="2" charset="0"/>
              </a:rPr>
              <a:t>more opportunities exist</a:t>
            </a: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 than ever before due to technological advances.</a:t>
            </a:r>
          </a:p>
        </p:txBody>
      </p:sp>
    </p:spTree>
    <p:extLst>
      <p:ext uri="{BB962C8B-B14F-4D97-AF65-F5344CB8AC3E}">
        <p14:creationId xmlns:p14="http://schemas.microsoft.com/office/powerpoint/2010/main" val="36752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p:txBody>
          <a:bodyPr/>
          <a:lstStyle/>
          <a:p>
            <a:r>
              <a:rPr lang="en-US" altLang="en-US"/>
              <a:t>United Curriculum Principles: </a:t>
            </a:r>
            <a:r>
              <a:rPr lang="en-US" altLang="en-US">
                <a:ln w="12700">
                  <a:solidFill>
                    <a:schemeClr val="accent1"/>
                  </a:solidFill>
                </a:ln>
                <a:solidFill>
                  <a:schemeClr val="accent1"/>
                </a:solidFill>
              </a:rPr>
              <a:t>Food</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936928"/>
            <a:ext cx="9162906" cy="600164"/>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The United Curriculum for Food provides all children, regardless of their background, with:</a:t>
            </a: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2" name="TextBox 11">
            <a:extLst>
              <a:ext uri="{FF2B5EF4-FFF2-40B4-BE49-F238E27FC236}">
                <a16:creationId xmlns:a16="http://schemas.microsoft.com/office/drawing/2014/main" id="{3FF3BFF5-CFA1-F8BF-8EE0-18E161C0709A}"/>
              </a:ext>
            </a:extLst>
          </p:cNvPr>
          <p:cNvSpPr txBox="1"/>
          <p:nvPr/>
        </p:nvSpPr>
        <p:spPr>
          <a:xfrm>
            <a:off x="248749" y="1340088"/>
            <a:ext cx="9071810" cy="3624134"/>
          </a:xfrm>
          <a:prstGeom prst="rect">
            <a:avLst/>
          </a:prstGeom>
          <a:noFill/>
        </p:spPr>
        <p:txBody>
          <a:bodyPr wrap="square">
            <a:spAutoFit/>
          </a:bodyPr>
          <a:lstStyle/>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Substantive knowledge</a:t>
            </a: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pupils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master</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core content through the development of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conceptual knowledge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of food sources, safety, hygiene and nutrition </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in small steps, and the timely revisiting of this key knowledge.</a:t>
            </a: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pupils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explicitly taught and have time to master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procedural knowledge</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including cooking skills of chopping, preparing, combining and heating in focused practical tasks.</a:t>
            </a:r>
          </a:p>
          <a:p>
            <a:pPr marL="171450" lvl="0" indent="-171450">
              <a:lnSpc>
                <a:spcPct val="107000"/>
              </a:lnSpc>
              <a:spcAft>
                <a:spcPts val="300"/>
              </a:spcAft>
              <a:buFont typeface="Arial" panose="020B0604020202020204" pitchFamily="34" charset="0"/>
              <a:buChar char="•"/>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Making explicit and deliberate links to other curriculum subjects – particularly science – to ensure that pupils use and apply scientific concepts, such as nutrition and food chains, in a Food setting at the appropriate time.</a:t>
            </a:r>
          </a:p>
          <a:p>
            <a:pPr>
              <a:lnSpc>
                <a:spcPct val="107000"/>
              </a:lnSpc>
              <a:spcAft>
                <a:spcPts val="300"/>
              </a:spcAf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Disciplinary knowledge:</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pupils are taught how to make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food choices</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based on qualities like nutritional value; dietary requirements; cost; seasonality; food miles and carbon footprint of production; time to prepare;</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and quantities. These qualities are introduced in small steps but applied cumulatively so that by Year 6, pupils are able to make decisions based on a selection of them.</a:t>
            </a:r>
            <a:endPar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300"/>
              </a:spcAft>
              <a:tabLst>
                <a:tab pos="457200" algn="l"/>
              </a:tabLs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300"/>
              </a:spcAft>
              <a:tabLst>
                <a:tab pos="457200" algn="l"/>
              </a:tabLs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The ability, and desire, to cook balanced, sustainable meals for themselves and their family:</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the recipes and foods chosen reflect relevant cuisines from the local context, the UK and around the world.</a:t>
            </a:r>
            <a:endPar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Providing recipes that are balanced and sustainable, which can be cooked after school in a family context.</a:t>
            </a:r>
          </a:p>
        </p:txBody>
      </p:sp>
    </p:spTree>
    <p:extLst>
      <p:ext uri="{BB962C8B-B14F-4D97-AF65-F5344CB8AC3E}">
        <p14:creationId xmlns:p14="http://schemas.microsoft.com/office/powerpoint/2010/main" val="360190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7E43BD-A309-E063-178F-3239490DE0DC}"/>
              </a:ext>
            </a:extLst>
          </p:cNvPr>
          <p:cNvSpPr>
            <a:spLocks noGrp="1"/>
          </p:cNvSpPr>
          <p:nvPr>
            <p:ph type="body" sz="quarter" idx="10"/>
          </p:nvPr>
        </p:nvSpPr>
        <p:spPr/>
        <p:txBody>
          <a:bodyPr/>
          <a:lstStyle/>
          <a:p>
            <a:r>
              <a:rPr lang="en-US"/>
              <a:t>United Curriculum: </a:t>
            </a:r>
            <a:r>
              <a:rPr lang="en-US" altLang="en-US">
                <a:ln w="12700">
                  <a:solidFill>
                    <a:schemeClr val="accent1"/>
                  </a:solidFill>
                </a:ln>
                <a:solidFill>
                  <a:schemeClr val="accent1"/>
                </a:solidFill>
              </a:rPr>
              <a:t>D&amp;T and Food</a:t>
            </a:r>
            <a:endParaRPr lang="en-GB"/>
          </a:p>
        </p:txBody>
      </p:sp>
      <p:graphicFrame>
        <p:nvGraphicFramePr>
          <p:cNvPr id="3" name="Table 2">
            <a:extLst>
              <a:ext uri="{FF2B5EF4-FFF2-40B4-BE49-F238E27FC236}">
                <a16:creationId xmlns:a16="http://schemas.microsoft.com/office/drawing/2014/main" id="{5D296BF5-42A3-56FB-1F26-2787EB05D71C}"/>
              </a:ext>
            </a:extLst>
          </p:cNvPr>
          <p:cNvGraphicFramePr>
            <a:graphicFrameLocks noGrp="1"/>
          </p:cNvGraphicFramePr>
          <p:nvPr>
            <p:extLst>
              <p:ext uri="{D42A27DB-BD31-4B8C-83A1-F6EECF244321}">
                <p14:modId xmlns:p14="http://schemas.microsoft.com/office/powerpoint/2010/main" val="336822734"/>
              </p:ext>
            </p:extLst>
          </p:nvPr>
        </p:nvGraphicFramePr>
        <p:xfrm>
          <a:off x="203202" y="845633"/>
          <a:ext cx="9164188" cy="5393160"/>
        </p:xfrm>
        <a:graphic>
          <a:graphicData uri="http://schemas.openxmlformats.org/drawingml/2006/table">
            <a:tbl>
              <a:tblPr firstRow="1" bandRow="1">
                <a:tableStyleId>{5C22544A-7EE6-4342-B048-85BDC9FD1C3A}</a:tableStyleId>
              </a:tblPr>
              <a:tblGrid>
                <a:gridCol w="164188">
                  <a:extLst>
                    <a:ext uri="{9D8B030D-6E8A-4147-A177-3AD203B41FA5}">
                      <a16:colId xmlns:a16="http://schemas.microsoft.com/office/drawing/2014/main" val="3992725249"/>
                    </a:ext>
                  </a:extLst>
                </a:gridCol>
                <a:gridCol w="1125000">
                  <a:extLst>
                    <a:ext uri="{9D8B030D-6E8A-4147-A177-3AD203B41FA5}">
                      <a16:colId xmlns:a16="http://schemas.microsoft.com/office/drawing/2014/main" val="26740526"/>
                    </a:ext>
                  </a:extLst>
                </a:gridCol>
                <a:gridCol w="1125000">
                  <a:extLst>
                    <a:ext uri="{9D8B030D-6E8A-4147-A177-3AD203B41FA5}">
                      <a16:colId xmlns:a16="http://schemas.microsoft.com/office/drawing/2014/main" val="113178292"/>
                    </a:ext>
                  </a:extLst>
                </a:gridCol>
                <a:gridCol w="1125000">
                  <a:extLst>
                    <a:ext uri="{9D8B030D-6E8A-4147-A177-3AD203B41FA5}">
                      <a16:colId xmlns:a16="http://schemas.microsoft.com/office/drawing/2014/main" val="2651868341"/>
                    </a:ext>
                  </a:extLst>
                </a:gridCol>
                <a:gridCol w="1125000">
                  <a:extLst>
                    <a:ext uri="{9D8B030D-6E8A-4147-A177-3AD203B41FA5}">
                      <a16:colId xmlns:a16="http://schemas.microsoft.com/office/drawing/2014/main" val="4129289550"/>
                    </a:ext>
                  </a:extLst>
                </a:gridCol>
                <a:gridCol w="1125000">
                  <a:extLst>
                    <a:ext uri="{9D8B030D-6E8A-4147-A177-3AD203B41FA5}">
                      <a16:colId xmlns:a16="http://schemas.microsoft.com/office/drawing/2014/main" val="3606215477"/>
                    </a:ext>
                  </a:extLst>
                </a:gridCol>
                <a:gridCol w="1125000">
                  <a:extLst>
                    <a:ext uri="{9D8B030D-6E8A-4147-A177-3AD203B41FA5}">
                      <a16:colId xmlns:a16="http://schemas.microsoft.com/office/drawing/2014/main" val="3772626618"/>
                    </a:ext>
                  </a:extLst>
                </a:gridCol>
                <a:gridCol w="1125000">
                  <a:extLst>
                    <a:ext uri="{9D8B030D-6E8A-4147-A177-3AD203B41FA5}">
                      <a16:colId xmlns:a16="http://schemas.microsoft.com/office/drawing/2014/main" val="2563548700"/>
                    </a:ext>
                  </a:extLst>
                </a:gridCol>
                <a:gridCol w="1125000">
                  <a:extLst>
                    <a:ext uri="{9D8B030D-6E8A-4147-A177-3AD203B41FA5}">
                      <a16:colId xmlns:a16="http://schemas.microsoft.com/office/drawing/2014/main" val="3742635946"/>
                    </a:ext>
                  </a:extLst>
                </a:gridCol>
              </a:tblGrid>
              <a:tr h="147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latin typeface="United Curriculum"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N3-4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Reception</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16369024"/>
                  </a:ext>
                </a:extLst>
              </a:tr>
              <a:tr h="17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anose="020B0604020202020204"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0"/>
                        </a:spcAft>
                      </a:pPr>
                      <a:endParaRPr lang="en-GB" sz="9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9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Eat a Rainbow</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[Aut2]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Preparing a colourful fruit salad and crudites.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Salads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[Aut2]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Preparing healthy, balanced salads that include proteins.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Picture Frames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[Aut1]</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Picture frames that would be made and sold in a commercial context.</a:t>
                      </a:r>
                    </a:p>
                    <a:p>
                      <a:pPr marL="0" indent="-228600" algn="ctr">
                        <a:lnSpc>
                          <a:spcPct val="100000"/>
                        </a:lnSpc>
                        <a:spcAft>
                          <a:spcPts val="600"/>
                        </a:spcAft>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Soups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[Aut2]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Cooking vegetables and grains and combining into healthy soups.</a:t>
                      </a:r>
                      <a:endParaRPr lang="en-GB"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Interactive Display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[Aut2]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Interactive information display for a context decided by pupils.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Head Coverings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[Aut1]</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Made to measure hats and head coverings for a context decided by pupils.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1728000">
                <a:tc>
                  <a:txBody>
                    <a:bodyPr/>
                    <a:lstStyle/>
                    <a:p>
                      <a:pPr algn="ctr"/>
                      <a:r>
                        <a:rPr lang="en-GB" sz="1000" b="1">
                          <a:solidFill>
                            <a:schemeClr val="bg1"/>
                          </a:solidFill>
                          <a:latin typeface="United Curriculum" panose="020B0604020202020204"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0"/>
                        </a:spcAft>
                      </a:pPr>
                      <a:endParaRPr lang="en-GB" sz="9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9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Moving Pictures</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Using simple linkages (levers) to make a moving picture for someone at home.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Wheels &amp; Axles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[Spr2]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engineering project to design a buggy that rolls straight and smoothly.</a:t>
                      </a:r>
                      <a:endParaRPr lang="en-GB" sz="900" i="0">
                        <a:solidFill>
                          <a:schemeClr val="bg1"/>
                        </a:solidFill>
                        <a:effectLst/>
                        <a:latin typeface="Roboto" panose="02000000000000000000" pitchFamily="2" charset="0"/>
                        <a:ea typeface="Roboto" panose="02000000000000000000" pitchFamily="2" charset="0"/>
                        <a:cs typeface="United Curriculum" panose="020B060402020202020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Keeping it Contained</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solution for users who struggle to keep possessions safe in their bag.</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Pulleys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Using pulleys and levers to create a video that shares a message.</a:t>
                      </a: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Bef>
                          <a:spcPts val="0"/>
                        </a:spcBef>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Bef>
                          <a:spcPts val="0"/>
                        </a:spcBef>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Sauces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[Spr2]</a:t>
                      </a:r>
                      <a:endParaRPr lang="en-GB"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Building foundational cooking skills with a range of staple sauces.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Sustainable Systems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[Spr1]</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Identifying a need and designing a sustainable solution at a system level.</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r h="1728000">
                <a:tc>
                  <a:txBody>
                    <a:bodyPr/>
                    <a:lstStyle/>
                    <a:p>
                      <a:pPr algn="ctr"/>
                      <a:r>
                        <a:rPr lang="en-US" sz="1000" b="1">
                          <a:solidFill>
                            <a:schemeClr val="bg1"/>
                          </a:solidFill>
                          <a:latin typeface="United Curriculum" panose="020B0604020202020204" charset="0"/>
                        </a:rPr>
                        <a:t>Summer</a:t>
                      </a:r>
                      <a:endParaRPr lang="en-GB" sz="1000" b="1">
                        <a:solidFill>
                          <a:schemeClr val="bg1"/>
                        </a:solidFill>
                        <a:latin typeface="United Curriculum" panose="020B0604020202020204"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0"/>
                        </a:spcAft>
                      </a:pPr>
                      <a:endParaRPr lang="en-GB" sz="9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9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Outdoor Space</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Designing an outdoor space and creating a 3D model to share the design.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Glove Puppets</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props to tell a story to children in EYFS.</a:t>
                      </a:r>
                    </a:p>
                    <a:p>
                      <a:pPr marL="0" marR="0" lvl="0" indent="-228600" algn="ctr" defTabSz="914400" rtl="0" eaLnBrk="1" fontAlgn="auto" latinLnBrk="0" hangingPunct="1">
                        <a:lnSpc>
                          <a:spcPct val="100000"/>
                        </a:lnSpc>
                        <a:spcBef>
                          <a:spcPts val="0"/>
                        </a:spcBef>
                        <a:spcAft>
                          <a:spcPts val="600"/>
                        </a:spcAft>
                        <a:buClrTx/>
                        <a:buSzTx/>
                        <a:buFontTx/>
                        <a:buNone/>
                        <a:tabLst/>
                        <a:defRPr/>
                      </a:pPr>
                      <a:endParaRPr lang="en-GB"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Bef>
                          <a:spcPts val="0"/>
                        </a:spcBef>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Bef>
                          <a:spcPts val="0"/>
                        </a:spcBef>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Sandwiches and Packed Lunches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[Sum1]</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Making sandwiches with a balance of proteins fats &amp; carbohydrates.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Mood Lighting</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[Sum2]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Using nets and circuits to programme lighting.</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Flat Pack</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Designing a flat pack toy or model that can be sold for construction by users.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Bef>
                          <a:spcPts val="0"/>
                        </a:spcBef>
                        <a:spcAft>
                          <a:spcPts val="0"/>
                        </a:spcAft>
                      </a:pPr>
                      <a:endParaRPr lang="en-GB" sz="5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Bef>
                          <a:spcPts val="0"/>
                        </a:spcBef>
                        <a:spcAft>
                          <a:spcPts val="600"/>
                        </a:spcAft>
                      </a:pPr>
                      <a:r>
                        <a:rPr lang="en-GB" sz="1200" b="1" i="0"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900" i="0"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Savoury Snacks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dirty="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[Sum1]</a:t>
                      </a:r>
                    </a:p>
                    <a:p>
                      <a:pPr marL="0" algn="ctr">
                        <a:lnSpc>
                          <a:spcPct val="100000"/>
                        </a:lnSpc>
                        <a:spcAft>
                          <a:spcPts val="600"/>
                        </a:spcAft>
                      </a:pPr>
                      <a:r>
                        <a:rPr lang="en-GB" sz="9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Cooking and baking filled pastries and other balanced picnic snacks.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304120537"/>
                  </a:ext>
                </a:extLst>
              </a:tr>
            </a:tbl>
          </a:graphicData>
        </a:graphic>
      </p:graphicFrame>
    </p:spTree>
    <p:extLst>
      <p:ext uri="{BB962C8B-B14F-4D97-AF65-F5344CB8AC3E}">
        <p14:creationId xmlns:p14="http://schemas.microsoft.com/office/powerpoint/2010/main" val="391339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p:txBody>
          <a:bodyPr/>
          <a:lstStyle/>
          <a:p>
            <a:r>
              <a:rPr lang="en-US" sz="2800"/>
              <a:t>Alignment to the National Curriculum</a:t>
            </a:r>
            <a:endParaRPr lang="en-GB" sz="2800"/>
          </a:p>
        </p:txBody>
      </p:sp>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203201" y="807170"/>
            <a:ext cx="8294299"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chemeClr val="bg1"/>
                </a:solidFill>
                <a:latin typeface="Roboto" panose="02000000000000000000" pitchFamily="2" charset="0"/>
                <a:ea typeface="Roboto" panose="02000000000000000000" pitchFamily="2" charset="0"/>
              </a:rPr>
              <a:t>The below tables outlines where the statutory content from the National Curriculum is </a:t>
            </a:r>
            <a:r>
              <a:rPr lang="en-US" sz="1200" b="1">
                <a:solidFill>
                  <a:schemeClr val="accent1"/>
                </a:solidFill>
                <a:latin typeface="Roboto" panose="02000000000000000000" pitchFamily="2" charset="0"/>
                <a:ea typeface="Roboto" panose="02000000000000000000" pitchFamily="2" charset="0"/>
              </a:rPr>
              <a:t>first taught </a:t>
            </a:r>
            <a:r>
              <a:rPr lang="en-US" sz="1200" b="1">
                <a:solidFill>
                  <a:schemeClr val="bg1"/>
                </a:solidFill>
                <a:latin typeface="Roboto" panose="02000000000000000000" pitchFamily="2" charset="0"/>
                <a:ea typeface="Roboto" panose="02000000000000000000" pitchFamily="2" charset="0"/>
              </a:rPr>
              <a:t>across KS1 or KS2. </a:t>
            </a:r>
            <a:endParaRPr lang="en-GB" sz="1400" b="1">
              <a:solidFill>
                <a:schemeClr val="bg1"/>
              </a:solidFill>
              <a:latin typeface="Roboto" panose="02000000000000000000" pitchFamily="2" charset="0"/>
              <a:ea typeface="Roboto" panose="02000000000000000000" pitchFamily="2" charset="0"/>
            </a:endParaRPr>
          </a:p>
        </p:txBody>
      </p:sp>
      <p:graphicFrame>
        <p:nvGraphicFramePr>
          <p:cNvPr id="6" name="Table 5">
            <a:extLst>
              <a:ext uri="{FF2B5EF4-FFF2-40B4-BE49-F238E27FC236}">
                <a16:creationId xmlns:a16="http://schemas.microsoft.com/office/drawing/2014/main" id="{DF88DE6B-4B1B-4D64-8725-406129EAC8F9}"/>
              </a:ext>
            </a:extLst>
          </p:cNvPr>
          <p:cNvGraphicFramePr>
            <a:graphicFrameLocks noGrp="1"/>
          </p:cNvGraphicFramePr>
          <p:nvPr>
            <p:extLst>
              <p:ext uri="{D42A27DB-BD31-4B8C-83A1-F6EECF244321}">
                <p14:modId xmlns:p14="http://schemas.microsoft.com/office/powerpoint/2010/main" val="4138204843"/>
              </p:ext>
            </p:extLst>
          </p:nvPr>
        </p:nvGraphicFramePr>
        <p:xfrm>
          <a:off x="203201" y="1118402"/>
          <a:ext cx="9269273" cy="5184576"/>
        </p:xfrm>
        <a:graphic>
          <a:graphicData uri="http://schemas.openxmlformats.org/drawingml/2006/table">
            <a:tbl>
              <a:tblPr firstRow="1" bandRow="1"/>
              <a:tblGrid>
                <a:gridCol w="724411">
                  <a:extLst>
                    <a:ext uri="{9D8B030D-6E8A-4147-A177-3AD203B41FA5}">
                      <a16:colId xmlns:a16="http://schemas.microsoft.com/office/drawing/2014/main" val="970647361"/>
                    </a:ext>
                  </a:extLst>
                </a:gridCol>
                <a:gridCol w="6639918">
                  <a:extLst>
                    <a:ext uri="{9D8B030D-6E8A-4147-A177-3AD203B41FA5}">
                      <a16:colId xmlns:a16="http://schemas.microsoft.com/office/drawing/2014/main" val="3449542110"/>
                    </a:ext>
                  </a:extLst>
                </a:gridCol>
                <a:gridCol w="1904944">
                  <a:extLst>
                    <a:ext uri="{9D8B030D-6E8A-4147-A177-3AD203B41FA5}">
                      <a16:colId xmlns:a16="http://schemas.microsoft.com/office/drawing/2014/main" val="3077758166"/>
                    </a:ext>
                  </a:extLst>
                </a:gridCol>
              </a:tblGrid>
              <a:tr h="141343">
                <a:tc gridSpan="3">
                  <a:txBody>
                    <a:bodyPr/>
                    <a:lstStyle/>
                    <a:p>
                      <a:r>
                        <a:rPr lang="en-GB" sz="1200" dirty="0">
                          <a:solidFill>
                            <a:schemeClr val="tx1"/>
                          </a:solidFill>
                          <a:latin typeface="United Curriculum" panose="020B0604020202020204" charset="0"/>
                          <a:ea typeface="Roboto" panose="02000000000000000000" pitchFamily="2" charset="0"/>
                        </a:rPr>
                        <a:t>In KS1, pupils should be taught:</a:t>
                      </a:r>
                    </a:p>
                  </a:txBody>
                  <a:tcPr marL="7200" marR="7200" marT="7200" marB="7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sz="1200">
                        <a:solidFill>
                          <a:schemeClr val="tx1"/>
                        </a:solidFill>
                        <a:latin typeface="United Curriculum" panose="020B0604020202020204" charset="0"/>
                        <a:ea typeface="Roboto" panose="02000000000000000000" pitchFamily="2"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49849227"/>
                  </a:ext>
                </a:extLst>
              </a:tr>
              <a:tr h="108587">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schemeClr val="bg1"/>
                          </a:solidFill>
                          <a:latin typeface="Roboto" panose="02000000000000000000" pitchFamily="2" charset="0"/>
                          <a:ea typeface="Roboto" panose="02000000000000000000" pitchFamily="2" charset="0"/>
                        </a:rPr>
                        <a:t>Design</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schemeClr val="bg1"/>
                          </a:solidFill>
                          <a:latin typeface="Roboto" panose="02000000000000000000" pitchFamily="2" charset="0"/>
                          <a:ea typeface="Roboto" panose="02000000000000000000" pitchFamily="2" charset="0"/>
                        </a:rPr>
                        <a:t>Design purposeful, functional, and appealing products for themselves and other users based on design criteria.</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solidFill>
                            <a:schemeClr val="bg1"/>
                          </a:solidFill>
                          <a:latin typeface="Roboto" panose="02000000000000000000" pitchFamily="2" charset="0"/>
                          <a:ea typeface="Roboto" panose="02000000000000000000" pitchFamily="2" charset="0"/>
                        </a:rPr>
                        <a:t>Covered throughout D&amp;T units.</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206856">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Generate, develop, model and communicate their ideas through talking, drawing, templates, mock-ups and, where appropriate, information and communication technology.</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685810202"/>
                  </a:ext>
                </a:extLst>
              </a:tr>
              <a:tr h="206856">
                <a:tc rowSpan="2">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Make</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Select from and use a range of tools and equipment to perform practical tasks [for example, cutting, shaping, joining and finishing].</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3998157952"/>
                  </a:ext>
                </a:extLst>
              </a:tr>
              <a:tr h="206856">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Select from and use a wide range of materials and components, including construction materials, textiles and ingredients, according to their characteristics.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3500087462"/>
                  </a:ext>
                </a:extLst>
              </a:tr>
              <a:tr h="108587">
                <a:tc rowSpan="2">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Evaluate</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Explore and evaluate a range of existing products.</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2834395341"/>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Evaluate their ideas and products against design criteria</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3982619192"/>
                  </a:ext>
                </a:extLst>
              </a:tr>
              <a:tr h="108587">
                <a:tc rowSpan="2">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Technical Knowledge</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Build structures, exploring how they can be made stronger, stiffer and more stable</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Y1 Sum, Y2 Spr (structures)</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01717702"/>
                  </a:ext>
                </a:extLst>
              </a:tr>
              <a:tr h="206856">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Explore and use mechanisms [for example, levers, sliders, wheels and axles], in their products.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900">
                          <a:solidFill>
                            <a:schemeClr val="bg1"/>
                          </a:solidFill>
                          <a:latin typeface="Roboto" panose="02000000000000000000" pitchFamily="2" charset="0"/>
                          <a:ea typeface="Roboto" panose="02000000000000000000" pitchFamily="2" charset="0"/>
                        </a:rPr>
                        <a:t>Y1 Spr (levers/sliders), Y2 Spr (wheels/axles)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25724813"/>
                  </a:ext>
                </a:extLst>
              </a:tr>
              <a:tr h="108587">
                <a:tc rowSpan="2">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Cooking &amp; Nutrition</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Use the basic principles of a healthy and varied diet to prepare dishes.</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Y1 Aut, Y2 Aut</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663302"/>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Understand where food comes from.</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903090117"/>
                  </a:ext>
                </a:extLst>
              </a:tr>
              <a:tr h="141343">
                <a:tc gridSpan="3">
                  <a:txBody>
                    <a:bodyPr/>
                    <a:lstStyle/>
                    <a:p>
                      <a:pPr marL="0" indent="0">
                        <a:buFont typeface="Arial" panose="020B0604020202020204" pitchFamily="34" charset="0"/>
                        <a:buNone/>
                      </a:pPr>
                      <a:r>
                        <a:rPr lang="en-GB" sz="1200" b="0">
                          <a:solidFill>
                            <a:schemeClr val="tx1"/>
                          </a:solidFill>
                          <a:latin typeface="United Curriculum" panose="020B0604020202020204" charset="0"/>
                          <a:ea typeface="Roboto" panose="02000000000000000000" pitchFamily="2" charset="0"/>
                        </a:rPr>
                        <a:t>In KS2, pupils should be taught:</a:t>
                      </a:r>
                    </a:p>
                  </a:txBody>
                  <a:tcPr marL="7200" marR="7200" marT="7200" marB="7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marL="0" indent="0">
                        <a:buFont typeface="Arial" panose="020B0604020202020204" pitchFamily="34" charset="0"/>
                        <a:buNone/>
                      </a:pPr>
                      <a:endParaRPr lang="en-GB" sz="1200" b="0">
                        <a:solidFill>
                          <a:schemeClr val="tx1"/>
                        </a:solidFill>
                        <a:latin typeface="United Curriculum" panose="020B0604020202020204" charset="0"/>
                        <a:ea typeface="Roboto" panose="02000000000000000000" pitchFamily="2"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88738991"/>
                  </a:ext>
                </a:extLst>
              </a:tr>
              <a:tr h="206856">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schemeClr val="bg1"/>
                          </a:solidFill>
                          <a:latin typeface="Roboto" panose="02000000000000000000" pitchFamily="2" charset="0"/>
                          <a:ea typeface="Roboto" panose="02000000000000000000" pitchFamily="2" charset="0"/>
                        </a:rPr>
                        <a:t>Design</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Use research and develop design criteria to inform the design of innovative, functional, appealing products that are fit for purpose, aimed at particular individuals or groups.</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solidFill>
                            <a:schemeClr val="bg1"/>
                          </a:solidFill>
                          <a:latin typeface="Roboto" panose="02000000000000000000" pitchFamily="2" charset="0"/>
                          <a:ea typeface="Roboto" panose="02000000000000000000" pitchFamily="2" charset="0"/>
                        </a:rPr>
                        <a:t>Covered throughout D&amp;T units.</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206856">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dirty="0">
                          <a:solidFill>
                            <a:schemeClr val="bg1"/>
                          </a:solidFill>
                          <a:latin typeface="Roboto" panose="02000000000000000000" pitchFamily="2" charset="0"/>
                          <a:ea typeface="Roboto" panose="02000000000000000000" pitchFamily="2" charset="0"/>
                          <a:cs typeface="Roboto" panose="02000000000000000000" pitchFamily="2" charset="0"/>
                        </a:rPr>
                        <a:t>Generate, develop, model and communicate their ideas through discussion, annotated sketches, cross-sectional and exploded diagrams, prototypes, pattern pieces and computer-aided design.</a:t>
                      </a:r>
                      <a:endParaRPr lang="en-GB" sz="1600" dirty="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1777907017"/>
                  </a:ext>
                </a:extLst>
              </a:tr>
              <a:tr h="206856">
                <a:tc rowSpan="2">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Make</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Select from and use a wider range of tools and equipment to perform practical tasks [for example, cutting, shaping, joining and finishing], accurately.</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345320437"/>
                  </a:ext>
                </a:extLst>
              </a:tr>
              <a:tr h="206856">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Select from and use a wider range of materials and components, including construction materials, textiles and ingredients, according to their functional properties and aesthetic qualities.</a:t>
                      </a:r>
                      <a:endParaRPr lang="en-GB" sz="160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55078060"/>
                  </a:ext>
                </a:extLst>
              </a:tr>
              <a:tr h="108587">
                <a:tc rowSpan="3">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Evaluate</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Investigate and analyse a range of existing products.</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260226675"/>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Evaluate their ideas and products against their own design criteria and consider the views of others to improve their work.</a:t>
                      </a:r>
                      <a:endParaRPr lang="en-GB" sz="1600"/>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39567344"/>
                  </a:ext>
                </a:extLst>
              </a:tr>
              <a:tr h="108587">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how key events and individuals in design and technology have helped shape the world.</a:t>
                      </a:r>
                      <a:endParaRPr lang="en-GB" sz="160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667244212"/>
                  </a:ext>
                </a:extLst>
              </a:tr>
              <a:tr h="108587">
                <a:tc rowSpan="4">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Technical Knowledge</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Apply their understanding of how to strengthen, stiffen and reinforce more complex structures.</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Y3 Aut, Y4 Spr, Y4 Sum, Y5 Sum</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13744877"/>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and use mechanical systems in their products [for example, gears, pulleys, cams, levers and linkages].</a:t>
                      </a:r>
                      <a:endParaRPr lang="en-GB" sz="1600"/>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bg1"/>
                          </a:solidFill>
                          <a:latin typeface="Roboto" panose="02000000000000000000" pitchFamily="2" charset="0"/>
                          <a:ea typeface="Roboto" panose="02000000000000000000" pitchFamily="2" charset="0"/>
                          <a:cs typeface="Roboto" panose="02000000000000000000" pitchFamily="2" charset="0"/>
                        </a:rPr>
                        <a:t>Y4 Spr, Y5 Aut</a:t>
                      </a:r>
                      <a:endParaRPr lang="en-GB" sz="160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18734835"/>
                  </a:ext>
                </a:extLst>
              </a:tr>
              <a:tr h="206856">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and use electrical systems in their products [e.g., series circuits incorporating switches, bulbs, buzzers and motors].</a:t>
                      </a:r>
                      <a:endParaRPr lang="en-GB" sz="1600"/>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Y4 Sum, Y5 Aut</a:t>
                      </a:r>
                      <a:endParaRPr lang="en-GB" sz="160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0037450"/>
                  </a:ext>
                </a:extLst>
              </a:tr>
              <a:tr h="108587">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Apply their understanding of computing to program, monitor and control their products.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Y4 Sum, Y5 Aut</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108587">
                <a:tc rowSpan="3">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Cooking &amp; Nutrition</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and apply the principles of a healthy and varied diet.</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Y3 Sum, Y4 Aut, Y5 Spr, Y6 Sum</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Prepare and cook a variety of predominantly savoury dishes using a range of cooking techniques.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010498549"/>
                  </a:ext>
                </a:extLst>
              </a:tr>
              <a:tr h="108587">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seasonality, and know where and how a variety of ingredients are grown, reared, caught and processed.</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2673531684"/>
                  </a:ext>
                </a:extLst>
              </a:tr>
            </a:tbl>
          </a:graphicData>
        </a:graphic>
      </p:graphicFrame>
    </p:spTree>
    <p:extLst>
      <p:ext uri="{BB962C8B-B14F-4D97-AF65-F5344CB8AC3E}">
        <p14:creationId xmlns:p14="http://schemas.microsoft.com/office/powerpoint/2010/main" val="3882795846"/>
      </p:ext>
    </p:extLst>
  </p:cSld>
  <p:clrMapOvr>
    <a:masterClrMapping/>
  </p:clrMapOvr>
</p:sld>
</file>

<file path=ppt/theme/theme1.xml><?xml version="1.0" encoding="utf-8"?>
<a:theme xmlns:a="http://schemas.openxmlformats.org/drawingml/2006/main" name="Title Slide">
  <a:themeElements>
    <a:clrScheme name="UL Technology (Teacher Facing)">
      <a:dk1>
        <a:srgbClr val="FFFFFF"/>
      </a:dk1>
      <a:lt1>
        <a:srgbClr val="000000"/>
      </a:lt1>
      <a:dk2>
        <a:srgbClr val="E6E6E6"/>
      </a:dk2>
      <a:lt2>
        <a:srgbClr val="565656"/>
      </a:lt2>
      <a:accent1>
        <a:srgbClr val="88A442"/>
      </a:accent1>
      <a:accent2>
        <a:srgbClr val="D17E3F"/>
      </a:accent2>
      <a:accent3>
        <a:srgbClr val="8262A6"/>
      </a:accent3>
      <a:accent4>
        <a:srgbClr val="4E83BE"/>
      </a:accent4>
      <a:accent5>
        <a:srgbClr val="3E9C64"/>
      </a:accent5>
      <a:accent6>
        <a:srgbClr val="C35993"/>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Custom 2">
      <a:dk1>
        <a:srgbClr val="FFFFFF"/>
      </a:dk1>
      <a:lt1>
        <a:srgbClr val="000000"/>
      </a:lt1>
      <a:dk2>
        <a:srgbClr val="E6E6E6"/>
      </a:dk2>
      <a:lt2>
        <a:srgbClr val="565656"/>
      </a:lt2>
      <a:accent1>
        <a:srgbClr val="88A442"/>
      </a:accent1>
      <a:accent2>
        <a:srgbClr val="D17E3F"/>
      </a:accent2>
      <a:accent3>
        <a:srgbClr val="8262A6"/>
      </a:accent3>
      <a:accent4>
        <a:srgbClr val="4E83BE"/>
      </a:accent4>
      <a:accent5>
        <a:srgbClr val="3E9C64"/>
      </a:accent5>
      <a:accent6>
        <a:srgbClr val="C35993"/>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d40a26-798e-4419-82cd-8bafc402cc20">
      <UserInfo>
        <DisplayName>Mark Stephenson</DisplayName>
        <AccountId>31</AccountId>
        <AccountType/>
      </UserInfo>
      <UserInfo>
        <DisplayName>Jessica Quinn</DisplayName>
        <AccountId>345</AccountId>
        <AccountType/>
      </UserInfo>
      <UserInfo>
        <DisplayName>Annie Tauk</DisplayName>
        <AccountId>1251</AccountId>
        <AccountType/>
      </UserInfo>
      <UserInfo>
        <DisplayName>Charlie Cutler</DisplayName>
        <AccountId>30</AccountId>
        <AccountType/>
      </UserInfo>
      <UserInfo>
        <DisplayName>Lucy Hawker</DisplayName>
        <AccountId>1123</AccountId>
        <AccountType/>
      </UserInfo>
      <UserInfo>
        <DisplayName>Tanya Hughes</DisplayName>
        <AccountId>18</AccountId>
        <AccountType/>
      </UserInfo>
    </SharedWithUsers>
    <TaxCatchAll xmlns="bdd40a26-798e-4419-82cd-8bafc402cc20" xsi:nil="true"/>
    <lcf76f155ced4ddcb4097134ff3c332f xmlns="eb27f817-6f62-42a5-b97e-5e5876e6854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15" ma:contentTypeDescription="Create a new document." ma:contentTypeScope="" ma:versionID="485b6253e4f8d027adcc942513736f3f">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414848faa2ab9a2e8b2780e3cf74f8d7"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dd40a26-798e-4419-82cd-8bafc402cc20"/>
    <ds:schemaRef ds:uri="eb27f817-6f62-42a5-b97e-5e5876e68540"/>
  </ds:schemaRefs>
</ds:datastoreItem>
</file>

<file path=customXml/itemProps2.xml><?xml version="1.0" encoding="utf-8"?>
<ds:datastoreItem xmlns:ds="http://schemas.openxmlformats.org/officeDocument/2006/customXml" ds:itemID="{F41E55BB-0FC4-45BF-8870-095C596F4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7f817-6f62-42a5-b97e-5e5876e68540"/>
    <ds:schemaRef ds:uri="bdd40a26-798e-4419-82cd-8bafc402c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19</TotalTime>
  <Words>2092</Words>
  <Application>Microsoft Office PowerPoint</Application>
  <PresentationFormat>A4 Paper (210x297 mm)</PresentationFormat>
  <Paragraphs>195</Paragraphs>
  <Slides>6</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United Curriculum</vt:lpstr>
      <vt:lpstr>Roboto</vt:lpstr>
      <vt:lpstr>Arial</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John Lynch</cp:lastModifiedBy>
  <cp:revision>4</cp:revision>
  <dcterms:created xsi:type="dcterms:W3CDTF">2021-04-22T13:12:58Z</dcterms:created>
  <dcterms:modified xsi:type="dcterms:W3CDTF">2026-06-22T11:13:40Z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ies>
</file>